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24377650" cy="13716000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Montserrat Medium" panose="020F0502020204030204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370" y="62"/>
      </p:cViewPr>
      <p:guideLst>
        <p:guide orient="horz" pos="4320"/>
        <p:guide pos="7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c63154e9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c63154e9c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PLEASE MAKE COPY TO EDIT/USE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58" name="Google Shape;58;g3c63154e9c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a210bdc50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a210bdc500_0_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USE THIS </a:t>
            </a:r>
            <a:r>
              <a:rPr lang="en-US" b="1" i="1" u="sng">
                <a:solidFill>
                  <a:srgbClr val="FF0000"/>
                </a:solidFill>
              </a:rPr>
              <a:t>OR</a:t>
            </a:r>
            <a:r>
              <a:rPr lang="en-US" b="1">
                <a:solidFill>
                  <a:srgbClr val="FF0000"/>
                </a:solidFill>
              </a:rPr>
              <a:t> THE FIRST SLIDE AS TITLE SLIDE (THERE ARE 2 CHOICES)</a:t>
            </a:r>
            <a:endParaRPr/>
          </a:p>
        </p:txBody>
      </p:sp>
      <p:sp>
        <p:nvSpPr>
          <p:cNvPr id="69" name="Google Shape;69;g3a210bdc500_0_1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>
          <a:xfrm>
            <a:off x="-128299" y="-101823"/>
            <a:ext cx="24634248" cy="1250337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-128298" y="1620210"/>
            <a:ext cx="16418166" cy="23083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800" tIns="640075" rIns="274300" bIns="548625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 Medium"/>
              <a:buNone/>
              <a:defRPr sz="80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923800" y="4578029"/>
            <a:ext cx="15684931" cy="12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i="1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8305575" y="12538375"/>
            <a:ext cx="5955600" cy="12741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" name="Google Shape;22;p2" title="sace-logo-light@2x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584075" y="12632575"/>
            <a:ext cx="3602125" cy="96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 rot="5400000">
            <a:off x="7837488" y="-2510273"/>
            <a:ext cx="8702676" cy="2102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title"/>
          </p:nvPr>
        </p:nvSpPr>
        <p:spPr>
          <a:xfrm rot="5400000">
            <a:off x="14261634" y="3913873"/>
            <a:ext cx="11623676" cy="5256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>
          <a:xfrm rot="5400000">
            <a:off x="3596411" y="-1190198"/>
            <a:ext cx="11623676" cy="15464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Montserrat Medium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1675964" y="3651250"/>
            <a:ext cx="21025800" cy="87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2"/>
          </p:nvPr>
        </p:nvSpPr>
        <p:spPr>
          <a:xfrm>
            <a:off x="1679139" y="5010150"/>
            <a:ext cx="10312888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3"/>
          </p:nvPr>
        </p:nvSpPr>
        <p:spPr>
          <a:xfrm>
            <a:off x="12341186" y="3362326"/>
            <a:ext cx="10363676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4"/>
          </p:nvPr>
        </p:nvSpPr>
        <p:spPr>
          <a:xfrm>
            <a:off x="12341186" y="5010150"/>
            <a:ext cx="10363676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Montserrat Medium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>
            <a:spLocks noGrp="1"/>
          </p:cNvSpPr>
          <p:nvPr>
            <p:ph type="pic" idx="2"/>
          </p:nvPr>
        </p:nvSpPr>
        <p:spPr>
          <a:xfrm>
            <a:off x="10363677" y="1974851"/>
            <a:ext cx="12341185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1679140" y="4114800"/>
            <a:ext cx="7862426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Montserrat Medium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Montserrat Medium"/>
              <a:buNone/>
              <a:defRPr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12341185" y="3651250"/>
            <a:ext cx="10360501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Montserrat Medium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10363677" y="1974851"/>
            <a:ext cx="12341185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lvl="0" indent="-635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marL="914400" lvl="1" indent="-584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marL="3200400" lvl="6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marL="3657600" lvl="7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marL="4114800" lvl="8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2"/>
          </p:nvPr>
        </p:nvSpPr>
        <p:spPr>
          <a:xfrm>
            <a:off x="1679140" y="4114800"/>
            <a:ext cx="7862426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Montserrat Medium"/>
              <a:buNone/>
              <a:defRPr sz="6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marR="0" lvl="0" indent="-508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22450000" y="391697"/>
            <a:ext cx="15700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-125507" y="12353927"/>
            <a:ext cx="24587799" cy="157543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1" descr="SACE logo-ppt-template-03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8150855" y="12515142"/>
            <a:ext cx="6311438" cy="120085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/>
          <p:nvPr/>
        </p:nvSpPr>
        <p:spPr>
          <a:xfrm>
            <a:off x="18237900" y="12518375"/>
            <a:ext cx="6139800" cy="11976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" name="Google Shape;16;p1" title="sace-logo-light@2x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0584075" y="12632575"/>
            <a:ext cx="3602125" cy="9621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/>
          <p:nvPr/>
        </p:nvSpPr>
        <p:spPr>
          <a:xfrm>
            <a:off x="-128300" y="-101850"/>
            <a:ext cx="14652300" cy="12503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-128300" y="2731450"/>
            <a:ext cx="13096500" cy="2308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828800" tIns="640075" rIns="274300" bIns="548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Update on SACE’s Regional Work</a:t>
            </a:r>
            <a:endParaRPr sz="61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532775" y="6626647"/>
            <a:ext cx="11794800" cy="1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July 1, 2026</a:t>
            </a:r>
            <a:endParaRPr sz="4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3" name="Google Shape;63;p13" title="sace-logo-light@2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2775" y="11885049"/>
            <a:ext cx="3942001" cy="1052851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64" name="Google Shape;64;p13"/>
          <p:cNvCxnSpPr/>
          <p:nvPr/>
        </p:nvCxnSpPr>
        <p:spPr>
          <a:xfrm>
            <a:off x="1728888" y="6626650"/>
            <a:ext cx="106176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13"/>
          <p:cNvSpPr>
            <a:spLocks noGrp="1"/>
          </p:cNvSpPr>
          <p:nvPr>
            <p:ph type="pic" idx="2"/>
          </p:nvPr>
        </p:nvSpPr>
        <p:spPr>
          <a:xfrm>
            <a:off x="14524075" y="-101825"/>
            <a:ext cx="9981600" cy="14061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80" name="Earthrise"/>
          <p:cNvPicPr preferRelativeResize="0"/>
          <p:nvPr/>
        </p:nvPicPr>
        <p:blipFill>
          <a:blip r:embed="rId4">
            <a:alphaModFix/>
          </a:blip>
          <a:srcRect l="16800" r="16800"/>
          <a:stretch>
            <a:fillRect/>
          </a:stretch>
        </p:blipFill>
        <p:spPr>
          <a:xfrm>
            <a:off x="14524075" y="-101825"/>
            <a:ext cx="9853575" cy="138178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Statement"/>
          <p:cNvSpPr txBox="1"/>
          <p:nvPr/>
        </p:nvSpPr>
        <p:spPr>
          <a:xfrm>
            <a:off x="2600000" y="1700000"/>
            <a:ext cx="19177650" cy="9100000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114000"/>
              </a:lnSpc>
              <a:buNone/>
            </a:pPr>
            <a:r>
              <a:rPr lang="en-US" sz="5000" b="1">
                <a:solidFill>
                  <a:srgbClr val="111111"/>
                </a:solidFill>
                <a:latin typeface="Montserrat"/>
                <a:cs typeface="Montserrat"/>
              </a:rPr>
              <a:t>TVA is using its resource planning process to make political statements to the current administration, and it will result in higher electric bills across the Valley for decades to come.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t1001"/>
          <p:cNvSpPr txBox="1"/>
          <p:nvPr/>
        </p:nvSpPr>
        <p:spPr>
          <a:xfrm>
            <a:off x="1532775" y="760000"/>
            <a:ext cx="21300000" cy="120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buNone/>
            </a:pPr>
            <a:r>
              <a:rPr lang="en-US" sz="5000" b="1">
                <a:solidFill>
                  <a:srgbClr val="1297CC"/>
                </a:solidFill>
                <a:latin typeface="Montserrat"/>
                <a:cs typeface="Montserrat"/>
              </a:rPr>
              <a:t>Load Growth Across the Region: Georgia &amp; North Carolina</a:t>
            </a:r>
          </a:p>
        </p:txBody>
      </p:sp>
      <p:sp>
        <p:nvSpPr>
          <p:cNvPr id="1002" name="t1002"/>
          <p:cNvSpPr txBox="1"/>
          <p:nvPr/>
        </p:nvSpPr>
        <p:spPr>
          <a:xfrm>
            <a:off x="1532775" y="1950000"/>
            <a:ext cx="21300000" cy="65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buNone/>
            </a:pPr>
            <a:r>
              <a:rPr lang="en-US" sz="2600" b="0">
                <a:solidFill>
                  <a:srgbClr val="595959"/>
                </a:solidFill>
                <a:latin typeface="Arial"/>
                <a:cs typeface="Arial"/>
              </a:rPr>
              <a:t>Data centers are driving a historic demand surge — and a fossil-fuel buildout to match.</a:t>
            </a:r>
          </a:p>
        </p:txBody>
      </p:sp>
      <p:cxnSp>
        <p:nvCxnSpPr>
          <p:cNvPr id="1003" name="Divider"/>
          <p:cNvCxnSpPr/>
          <p:nvPr/>
        </p:nvCxnSpPr>
        <p:spPr>
          <a:xfrm>
            <a:off x="12300000" y="3050000"/>
            <a:ext cx="0" cy="5850000"/>
          </a:xfrm>
          <a:prstGeom prst="straightConnector1">
            <a:avLst/>
          </a:prstGeom>
          <a:ln w="12700">
            <a:solidFill>
              <a:srgbClr val="D9D9D9"/>
            </a:solidFill>
          </a:ln>
        </p:spPr>
      </p:cxnSp>
      <p:sp>
        <p:nvSpPr>
          <p:cNvPr id="1010" name="t1010"/>
          <p:cNvSpPr txBox="1"/>
          <p:nvPr/>
        </p:nvSpPr>
        <p:spPr>
          <a:xfrm>
            <a:off x="1532775" y="3050000"/>
            <a:ext cx="10400000" cy="70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buNone/>
            </a:pPr>
            <a:r>
              <a:rPr lang="en-US" sz="3000" b="1">
                <a:solidFill>
                  <a:srgbClr val="4AAAF4"/>
                </a:solidFill>
                <a:latin typeface="Montserrat"/>
                <a:cs typeface="Montserrat"/>
              </a:rPr>
              <a:t>GEORGIA</a:t>
            </a:r>
          </a:p>
        </p:txBody>
      </p:sp>
      <p:sp>
        <p:nvSpPr>
          <p:cNvPr id="1011" name="t1011"/>
          <p:cNvSpPr txBox="1"/>
          <p:nvPr/>
        </p:nvSpPr>
        <p:spPr>
          <a:xfrm>
            <a:off x="1532775" y="3700000"/>
            <a:ext cx="10400000" cy="170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buNone/>
            </a:pPr>
            <a:r>
              <a:rPr lang="en-US" sz="11000" b="1">
                <a:solidFill>
                  <a:srgbClr val="0E5C7A"/>
                </a:solidFill>
                <a:latin typeface="Montserrat"/>
                <a:cs typeface="Montserrat"/>
              </a:rPr>
              <a:t>+50%</a:t>
            </a:r>
          </a:p>
        </p:txBody>
      </p:sp>
      <p:sp>
        <p:nvSpPr>
          <p:cNvPr id="1012" name="t1012"/>
          <p:cNvSpPr txBox="1"/>
          <p:nvPr/>
        </p:nvSpPr>
        <p:spPr>
          <a:xfrm>
            <a:off x="1532775" y="5450000"/>
            <a:ext cx="10400000" cy="90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buNone/>
            </a:pPr>
            <a:r>
              <a:rPr lang="en-US" sz="2500" b="1">
                <a:solidFill>
                  <a:srgbClr val="000000"/>
                </a:solidFill>
                <a:latin typeface="Montserrat"/>
                <a:cs typeface="Montserrat"/>
              </a:rPr>
              <a:t>more power demand in just 6 years (Georgia Power)</a:t>
            </a:r>
          </a:p>
        </p:txBody>
      </p:sp>
      <p:sp>
        <p:nvSpPr>
          <p:cNvPr id="1013" name="Bullets"/>
          <p:cNvSpPr txBox="1"/>
          <p:nvPr/>
        </p:nvSpPr>
        <p:spPr>
          <a:xfrm>
            <a:off x="1532775" y="6550000"/>
            <a:ext cx="10400000" cy="460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marL="470000" indent="-470000" algn="l">
              <a:lnSpc>
                <a:spcPct val="103000"/>
              </a:lnSpc>
              <a:spcAft>
                <a:spcPts val="1100"/>
              </a:spcAft>
              <a:buClr>
                <a:srgbClr val="1297CC"/>
              </a:buClr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~8,500 MW of new load by 2030 — on a system of only ~14,000 MW today</a:t>
            </a:r>
          </a:p>
          <a:p>
            <a:pPr marL="470000" indent="-470000" algn="l">
              <a:lnSpc>
                <a:spcPct val="103000"/>
              </a:lnSpc>
              <a:spcAft>
                <a:spcPts val="1100"/>
              </a:spcAft>
              <a:buClr>
                <a:srgbClr val="1297CC"/>
              </a:buClr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~90% of it attributed to new data centers</a:t>
            </a:r>
          </a:p>
          <a:p>
            <a:pPr marL="470000" indent="-470000" algn="l">
              <a:lnSpc>
                <a:spcPct val="103000"/>
              </a:lnSpc>
              <a:spcAft>
                <a:spcPts val="1100"/>
              </a:spcAft>
              <a:buClr>
                <a:srgbClr val="1297CC"/>
              </a:buClr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GA PSC authorized ~9,900 MW of new capacity (Dec 2025), ~two-thirds gas</a:t>
            </a:r>
          </a:p>
        </p:txBody>
      </p:sp>
      <p:sp>
        <p:nvSpPr>
          <p:cNvPr id="1020" name="t1020"/>
          <p:cNvSpPr txBox="1"/>
          <p:nvPr/>
        </p:nvSpPr>
        <p:spPr>
          <a:xfrm>
            <a:off x="12900000" y="3050000"/>
            <a:ext cx="10400000" cy="70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buNone/>
            </a:pPr>
            <a:r>
              <a:rPr lang="en-US" sz="3000" b="1">
                <a:solidFill>
                  <a:srgbClr val="4AAAF4"/>
                </a:solidFill>
                <a:latin typeface="Montserrat"/>
                <a:cs typeface="Montserrat"/>
              </a:rPr>
              <a:t>NORTH CAROLINA</a:t>
            </a:r>
          </a:p>
        </p:txBody>
      </p:sp>
      <p:sp>
        <p:nvSpPr>
          <p:cNvPr id="1021" name="t1021"/>
          <p:cNvSpPr txBox="1"/>
          <p:nvPr/>
        </p:nvSpPr>
        <p:spPr>
          <a:xfrm>
            <a:off x="12900000" y="3700000"/>
            <a:ext cx="10400000" cy="170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buNone/>
            </a:pPr>
            <a:r>
              <a:rPr lang="en-US" sz="11000" b="1">
                <a:solidFill>
                  <a:srgbClr val="0E5C7A"/>
                </a:solidFill>
                <a:latin typeface="Montserrat"/>
                <a:cs typeface="Montserrat"/>
              </a:rPr>
              <a:t>+2.7 GW</a:t>
            </a:r>
          </a:p>
        </p:txBody>
      </p:sp>
      <p:sp>
        <p:nvSpPr>
          <p:cNvPr id="1022" name="t1022"/>
          <p:cNvSpPr txBox="1"/>
          <p:nvPr/>
        </p:nvSpPr>
        <p:spPr>
          <a:xfrm>
            <a:off x="12900000" y="5450000"/>
            <a:ext cx="10400000" cy="90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buNone/>
            </a:pPr>
            <a:r>
              <a:rPr lang="en-US" sz="2500" b="1">
                <a:solidFill>
                  <a:srgbClr val="000000"/>
                </a:solidFill>
                <a:latin typeface="Montserrat"/>
                <a:cs typeface="Montserrat"/>
              </a:rPr>
              <a:t>jump in Duke’s Carolinas peak forecast in one cycle (+7.8%)</a:t>
            </a:r>
          </a:p>
        </p:txBody>
      </p:sp>
      <p:sp>
        <p:nvSpPr>
          <p:cNvPr id="1023" name="Bullets"/>
          <p:cNvSpPr txBox="1"/>
          <p:nvPr/>
        </p:nvSpPr>
        <p:spPr>
          <a:xfrm>
            <a:off x="12900000" y="6550000"/>
            <a:ext cx="10400000" cy="460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marL="470000" indent="-470000" algn="l">
              <a:lnSpc>
                <a:spcPct val="103000"/>
              </a:lnSpc>
              <a:spcAft>
                <a:spcPts val="1100"/>
              </a:spcAft>
              <a:buClr>
                <a:srgbClr val="1297CC"/>
              </a:buClr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Hyperscale data centers moving fast through NC interconnection</a:t>
            </a:r>
          </a:p>
          <a:p>
            <a:pPr marL="470000" indent="-470000" algn="l">
              <a:lnSpc>
                <a:spcPct val="103000"/>
              </a:lnSpc>
              <a:spcAft>
                <a:spcPts val="1100"/>
              </a:spcAft>
              <a:buClr>
                <a:srgbClr val="1297CC"/>
              </a:buClr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Duke plans rising carbon emissions over the next decade</a:t>
            </a:r>
          </a:p>
          <a:p>
            <a:pPr marL="470000" indent="-470000" algn="l">
              <a:lnSpc>
                <a:spcPct val="103000"/>
              </a:lnSpc>
              <a:spcAft>
                <a:spcPts val="1100"/>
              </a:spcAft>
              <a:buClr>
                <a:srgbClr val="1297CC"/>
              </a:buClr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Trajectory puts NC’s 2050 carbon-neutrality goal out of reach</a:t>
            </a:r>
          </a:p>
        </p:txBody>
      </p:sp>
      <p:sp>
        <p:nvSpPr>
          <p:cNvPr id="1090" name="RealityCard"/>
          <p:cNvSpPr/>
          <p:nvPr/>
        </p:nvSpPr>
        <p:spPr>
          <a:xfrm>
            <a:off x="1532775" y="9250000"/>
            <a:ext cx="21300000" cy="1650000"/>
          </a:xfrm>
          <a:prstGeom prst="roundRect">
            <a:avLst>
              <a:gd name="adj" fmla="val 6000"/>
            </a:avLst>
          </a:prstGeom>
          <a:solidFill>
            <a:srgbClr val="F0F4F7"/>
          </a:solidFill>
          <a:ln>
            <a:noFill/>
          </a:ln>
        </p:spPr>
        <p:txBody>
          <a:bodyPr wrap="square" lIns="500000" tIns="120000" rIns="500000" bIns="120000" anchor="ctr">
            <a:no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2600" b="1">
                <a:solidFill>
                  <a:srgbClr val="1297CC"/>
                </a:solidFill>
                <a:latin typeface="Montserrat"/>
                <a:cs typeface="Montserrat"/>
              </a:rPr>
              <a:t>But is it real?  </a:t>
            </a:r>
            <a:r>
              <a:rPr lang="en-US" sz="2600" b="0">
                <a:solidFill>
                  <a:srgbClr val="000000"/>
                </a:solidFill>
                <a:latin typeface="Arial"/>
                <a:cs typeface="Arial"/>
              </a:rPr>
              <a:t>Independent modeling finds AL/GA/NC/SC utilities are planning for data-center growth with only a ~0.2% chance of fully materializing — risking billions in stranded costs for ratepayers.</a:t>
            </a:r>
          </a:p>
        </p:txBody>
      </p:sp>
      <p:sp>
        <p:nvSpPr>
          <p:cNvPr id="1095" name="t1095"/>
          <p:cNvSpPr txBox="1"/>
          <p:nvPr/>
        </p:nvSpPr>
        <p:spPr>
          <a:xfrm>
            <a:off x="1532775" y="11000000"/>
            <a:ext cx="21300000" cy="50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buNone/>
            </a:pPr>
            <a:r>
              <a:rPr lang="en-US" sz="1600" b="0">
                <a:solidFill>
                  <a:srgbClr val="808080"/>
                </a:solidFill>
                <a:latin typeface="Arial"/>
                <a:cs typeface="Arial"/>
              </a:rPr>
              <a:t>Sources: Georgia Power 2025 IRP &amp; SACE; Georgia PSC (Dec. 2025); Duke Energy Carolinas load forecast; Greenlink Analytics / Science for Georgia (2025).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/>
        </p:nvSpPr>
        <p:spPr>
          <a:xfrm>
            <a:off x="7824435" y="6033219"/>
            <a:ext cx="84114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4AAAF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CONTACT INFORMATION</a:t>
            </a:r>
            <a:endParaRPr sz="3700">
              <a:solidFill>
                <a:srgbClr val="4AAAF4"/>
              </a:solidFill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7727823" y="3143175"/>
            <a:ext cx="8604600" cy="13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THANK YOU!</a:t>
            </a:r>
            <a:endParaRPr sz="8000" b="1">
              <a:solidFill>
                <a:schemeClr val="dk1"/>
              </a:solidFill>
            </a:endParaRPr>
          </a:p>
        </p:txBody>
      </p:sp>
      <p:sp>
        <p:nvSpPr>
          <p:cNvPr id="97" name="Google Shape;97;p17"/>
          <p:cNvSpPr/>
          <p:nvPr/>
        </p:nvSpPr>
        <p:spPr>
          <a:xfrm>
            <a:off x="7824435" y="6749943"/>
            <a:ext cx="84114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Stephen A. Smith, DVM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Executive Director</a:t>
            </a:r>
            <a:endParaRPr sz="3700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Southern Alliance for Clean Energy</a:t>
            </a:r>
            <a:endParaRPr sz="3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sasmith@cleanenergy.org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"/>
          <p:cNvSpPr txBox="1"/>
          <p:nvPr/>
        </p:nvSpPr>
        <p:spPr>
          <a:xfrm>
            <a:off x="1532775" y="850000"/>
            <a:ext cx="21300000" cy="1500000"/>
          </a:xfrm>
          <a:prstGeom prst="rect">
            <a:avLst/>
          </a:prstGeom>
          <a:noFill/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1297CC"/>
                </a:solidFill>
                <a:latin typeface="Montserrat"/>
                <a:ea typeface="Montserrat"/>
                <a:cs typeface="Montserrat"/>
                <a:sym typeface="Montserrat"/>
              </a:rPr>
              <a:t>Unprecedented Political Times</a:t>
            </a:r>
          </a:p>
        </p:txBody>
      </p:sp>
      <p:sp>
        <p:nvSpPr>
          <p:cNvPr id="111" name="Circle1"/>
          <p:cNvSpPr/>
          <p:nvPr/>
        </p:nvSpPr>
        <p:spPr>
          <a:xfrm>
            <a:off x="1532775" y="3675000"/>
            <a:ext cx="1150000" cy="1150000"/>
          </a:xfrm>
          <a:prstGeom prst="ellipse">
            <a:avLst/>
          </a:prstGeom>
          <a:solidFill>
            <a:srgbClr val="1297CC"/>
          </a:solidFill>
          <a:ln>
            <a:noFill/>
          </a:ln>
        </p:spPr>
        <p:txBody>
          <a:bodyPr wrap="square" lIns="0" tIns="0" rIns="0" bIns="0" anchor="ctr" anchorCtr="1">
            <a:noAutofit/>
          </a:bodyPr>
          <a:lstStyle/>
          <a:p>
            <a:pPr algn="ctr">
              <a:buNone/>
            </a:pPr>
            <a:r>
              <a:rPr lang="en-US" sz="5400" b="1">
                <a:solidFill>
                  <a:srgbClr val="FFFFFF"/>
                </a:solidFill>
                <a:latin typeface="Montserrat"/>
                <a:cs typeface="Montserrat"/>
              </a:rPr>
              <a:t>1</a:t>
            </a:r>
          </a:p>
        </p:txBody>
      </p:sp>
      <p:sp>
        <p:nvSpPr>
          <p:cNvPr id="112" name="Text1"/>
          <p:cNvSpPr txBox="1"/>
          <p:nvPr/>
        </p:nvSpPr>
        <p:spPr>
          <a:xfrm>
            <a:off x="3032775" y="2900000"/>
            <a:ext cx="8700000" cy="27000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3200" b="1">
                <a:solidFill>
                  <a:srgbClr val="000000"/>
                </a:solidFill>
                <a:latin typeface="Montserrat"/>
                <a:cs typeface="Montserrat"/>
              </a:rPr>
              <a:t>Aggressive administrative hostility to climate and clean energy policy</a:t>
            </a:r>
          </a:p>
        </p:txBody>
      </p:sp>
      <p:sp>
        <p:nvSpPr>
          <p:cNvPr id="121" name="Circle2"/>
          <p:cNvSpPr/>
          <p:nvPr/>
        </p:nvSpPr>
        <p:spPr>
          <a:xfrm>
            <a:off x="1532775" y="6675000"/>
            <a:ext cx="1150000" cy="1150000"/>
          </a:xfrm>
          <a:prstGeom prst="ellipse">
            <a:avLst/>
          </a:prstGeom>
          <a:solidFill>
            <a:srgbClr val="1297CC"/>
          </a:solidFill>
          <a:ln>
            <a:noFill/>
          </a:ln>
        </p:spPr>
        <p:txBody>
          <a:bodyPr wrap="square" lIns="0" tIns="0" rIns="0" bIns="0" anchor="ctr" anchorCtr="1">
            <a:noAutofit/>
          </a:bodyPr>
          <a:lstStyle/>
          <a:p>
            <a:pPr algn="ctr">
              <a:buNone/>
            </a:pPr>
            <a:r>
              <a:rPr lang="en-US" sz="5400" b="1">
                <a:solidFill>
                  <a:srgbClr val="FFFFFF"/>
                </a:solidFill>
                <a:latin typeface="Montserrat"/>
                <a:cs typeface="Montserrat"/>
              </a:rPr>
              <a:t>2</a:t>
            </a:r>
          </a:p>
        </p:txBody>
      </p:sp>
      <p:sp>
        <p:nvSpPr>
          <p:cNvPr id="122" name="Text2"/>
          <p:cNvSpPr txBox="1"/>
          <p:nvPr/>
        </p:nvSpPr>
        <p:spPr>
          <a:xfrm>
            <a:off x="3032775" y="5900000"/>
            <a:ext cx="8700000" cy="27000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3200" b="1">
                <a:solidFill>
                  <a:srgbClr val="000000"/>
                </a:solidFill>
                <a:latin typeface="Montserrat"/>
                <a:cs typeface="Montserrat"/>
              </a:rPr>
              <a:t>Aggressive executive orders undermining decades of environmental, clean energy, and climate policy</a:t>
            </a:r>
          </a:p>
        </p:txBody>
      </p:sp>
      <p:sp>
        <p:nvSpPr>
          <p:cNvPr id="131" name="Circle3"/>
          <p:cNvSpPr/>
          <p:nvPr/>
        </p:nvSpPr>
        <p:spPr>
          <a:xfrm>
            <a:off x="1532775" y="9675000"/>
            <a:ext cx="1150000" cy="1150000"/>
          </a:xfrm>
          <a:prstGeom prst="ellipse">
            <a:avLst/>
          </a:prstGeom>
          <a:solidFill>
            <a:srgbClr val="1297CC"/>
          </a:solidFill>
          <a:ln>
            <a:noFill/>
          </a:ln>
        </p:spPr>
        <p:txBody>
          <a:bodyPr wrap="square" lIns="0" tIns="0" rIns="0" bIns="0" anchor="ctr" anchorCtr="1">
            <a:noAutofit/>
          </a:bodyPr>
          <a:lstStyle/>
          <a:p>
            <a:pPr algn="ctr">
              <a:buNone/>
            </a:pPr>
            <a:r>
              <a:rPr lang="en-US" sz="5400" b="1">
                <a:solidFill>
                  <a:srgbClr val="FFFFFF"/>
                </a:solidFill>
                <a:latin typeface="Montserrat"/>
                <a:cs typeface="Montserrat"/>
              </a:rPr>
              <a:t>3</a:t>
            </a:r>
          </a:p>
        </p:txBody>
      </p:sp>
      <p:sp>
        <p:nvSpPr>
          <p:cNvPr id="132" name="Text3"/>
          <p:cNvSpPr txBox="1"/>
          <p:nvPr/>
        </p:nvSpPr>
        <p:spPr>
          <a:xfrm>
            <a:off x="3032775" y="8900000"/>
            <a:ext cx="8700000" cy="27000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3200" b="1">
                <a:solidFill>
                  <a:srgbClr val="000000"/>
                </a:solidFill>
                <a:latin typeface="Montserrat"/>
                <a:cs typeface="Montserrat"/>
              </a:rPr>
              <a:t>Fossil fuel industry takeover of key agency leadership positions</a:t>
            </a:r>
          </a:p>
        </p:txBody>
      </p:sp>
      <p:sp>
        <p:nvSpPr>
          <p:cNvPr id="141" name="Circle4"/>
          <p:cNvSpPr/>
          <p:nvPr/>
        </p:nvSpPr>
        <p:spPr>
          <a:xfrm>
            <a:off x="12900000" y="3675000"/>
            <a:ext cx="1150000" cy="1150000"/>
          </a:xfrm>
          <a:prstGeom prst="ellipse">
            <a:avLst/>
          </a:prstGeom>
          <a:solidFill>
            <a:srgbClr val="1297CC"/>
          </a:solidFill>
          <a:ln>
            <a:noFill/>
          </a:ln>
        </p:spPr>
        <p:txBody>
          <a:bodyPr wrap="square" lIns="0" tIns="0" rIns="0" bIns="0" anchor="ctr" anchorCtr="1">
            <a:noAutofit/>
          </a:bodyPr>
          <a:lstStyle/>
          <a:p>
            <a:pPr algn="ctr">
              <a:buNone/>
            </a:pPr>
            <a:r>
              <a:rPr lang="en-US" sz="5400" b="1">
                <a:solidFill>
                  <a:srgbClr val="FFFFFF"/>
                </a:solidFill>
                <a:latin typeface="Montserrat"/>
                <a:cs typeface="Montserrat"/>
              </a:rPr>
              <a:t>4</a:t>
            </a:r>
          </a:p>
        </p:txBody>
      </p:sp>
      <p:sp>
        <p:nvSpPr>
          <p:cNvPr id="142" name="Text4"/>
          <p:cNvSpPr txBox="1"/>
          <p:nvPr/>
        </p:nvSpPr>
        <p:spPr>
          <a:xfrm>
            <a:off x="14400000" y="2900000"/>
            <a:ext cx="9200000" cy="27000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3200" b="1">
                <a:solidFill>
                  <a:srgbClr val="000000"/>
                </a:solidFill>
                <a:latin typeface="Montserrat"/>
                <a:cs typeface="Montserrat"/>
              </a:rPr>
              <a:t>MAGA ideological trifecta across the federal legislative and executive branches</a:t>
            </a:r>
          </a:p>
        </p:txBody>
      </p:sp>
      <p:sp>
        <p:nvSpPr>
          <p:cNvPr id="151" name="Circle5"/>
          <p:cNvSpPr/>
          <p:nvPr/>
        </p:nvSpPr>
        <p:spPr>
          <a:xfrm>
            <a:off x="12900000" y="6675000"/>
            <a:ext cx="1150000" cy="1150000"/>
          </a:xfrm>
          <a:prstGeom prst="ellipse">
            <a:avLst/>
          </a:prstGeom>
          <a:solidFill>
            <a:srgbClr val="1297CC"/>
          </a:solidFill>
          <a:ln>
            <a:noFill/>
          </a:ln>
        </p:spPr>
        <p:txBody>
          <a:bodyPr wrap="square" lIns="0" tIns="0" rIns="0" bIns="0" anchor="ctr" anchorCtr="1">
            <a:noAutofit/>
          </a:bodyPr>
          <a:lstStyle/>
          <a:p>
            <a:pPr algn="ctr">
              <a:buNone/>
            </a:pPr>
            <a:r>
              <a:rPr lang="en-US" sz="5400" b="1">
                <a:solidFill>
                  <a:srgbClr val="FFFFFF"/>
                </a:solidFill>
                <a:latin typeface="Montserrat"/>
                <a:cs typeface="Montserrat"/>
              </a:rPr>
              <a:t>5</a:t>
            </a:r>
          </a:p>
        </p:txBody>
      </p:sp>
      <p:sp>
        <p:nvSpPr>
          <p:cNvPr id="152" name="Text5"/>
          <p:cNvSpPr txBox="1"/>
          <p:nvPr/>
        </p:nvSpPr>
        <p:spPr>
          <a:xfrm>
            <a:off x="14400000" y="5900000"/>
            <a:ext cx="9200000" cy="27000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3200" b="1">
                <a:solidFill>
                  <a:srgbClr val="000000"/>
                </a:solidFill>
                <a:latin typeface="Montserrat"/>
                <a:cs typeface="Montserrat"/>
              </a:rPr>
              <a:t>Conservative majority on the Supreme Court</a:t>
            </a:r>
          </a:p>
        </p:txBody>
      </p:sp>
      <p:sp>
        <p:nvSpPr>
          <p:cNvPr id="161" name="Circle6"/>
          <p:cNvSpPr/>
          <p:nvPr/>
        </p:nvSpPr>
        <p:spPr>
          <a:xfrm>
            <a:off x="12900000" y="9675000"/>
            <a:ext cx="1150000" cy="1150000"/>
          </a:xfrm>
          <a:prstGeom prst="ellipse">
            <a:avLst/>
          </a:prstGeom>
          <a:solidFill>
            <a:srgbClr val="1297CC"/>
          </a:solidFill>
          <a:ln>
            <a:noFill/>
          </a:ln>
        </p:spPr>
        <p:txBody>
          <a:bodyPr wrap="square" lIns="0" tIns="0" rIns="0" bIns="0" anchor="ctr" anchorCtr="1">
            <a:noAutofit/>
          </a:bodyPr>
          <a:lstStyle/>
          <a:p>
            <a:pPr algn="ctr">
              <a:buNone/>
            </a:pPr>
            <a:r>
              <a:rPr lang="en-US" sz="5400" b="1">
                <a:solidFill>
                  <a:srgbClr val="FFFFFF"/>
                </a:solidFill>
                <a:latin typeface="Montserrat"/>
                <a:cs typeface="Montserrat"/>
              </a:rPr>
              <a:t>6</a:t>
            </a:r>
          </a:p>
        </p:txBody>
      </p:sp>
      <p:sp>
        <p:nvSpPr>
          <p:cNvPr id="162" name="Text6"/>
          <p:cNvSpPr txBox="1"/>
          <p:nvPr/>
        </p:nvSpPr>
        <p:spPr>
          <a:xfrm>
            <a:off x="14400000" y="8900000"/>
            <a:ext cx="9200000" cy="27000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3200" b="1">
                <a:solidFill>
                  <a:srgbClr val="000000"/>
                </a:solidFill>
                <a:latin typeface="Montserrat"/>
                <a:cs typeface="Montserrat"/>
              </a:rPr>
              <a:t>Expanding media-market consolidation amplifying hostile views on environmental and climate information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Eyebrow"/>
          <p:cNvSpPr txBox="1"/>
          <p:nvPr/>
        </p:nvSpPr>
        <p:spPr>
          <a:xfrm>
            <a:off x="1532775" y="3350000"/>
            <a:ext cx="13600000" cy="70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buNone/>
            </a:pPr>
            <a:r>
              <a:rPr lang="en-US" sz="2600" b="1">
                <a:solidFill>
                  <a:srgbClr val="4AAAF4"/>
                </a:solidFill>
                <a:latin typeface="Montserrat"/>
                <a:cs typeface="Montserrat"/>
              </a:rPr>
              <a:t>A CLOSER LOOK AT TVA’S PLAN</a:t>
            </a:r>
          </a:p>
        </p:txBody>
      </p:sp>
      <p:sp>
        <p:nvSpPr>
          <p:cNvPr id="302" name="Title"/>
          <p:cNvSpPr txBox="1"/>
          <p:nvPr/>
        </p:nvSpPr>
        <p:spPr>
          <a:xfrm>
            <a:off x="1532775" y="4200000"/>
            <a:ext cx="13800000" cy="420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lnSpc>
                <a:spcPct val="102000"/>
              </a:lnSpc>
              <a:buNone/>
            </a:pPr>
            <a:r>
              <a:rPr lang="en-US" sz="7000" b="1">
                <a:solidFill>
                  <a:srgbClr val="1297CC"/>
                </a:solidFill>
                <a:latin typeface="Montserrat"/>
                <a:cs typeface="Montserrat"/>
              </a:rPr>
              <a:t>TVA’s New Draft Integrated Resource Plan</a:t>
            </a:r>
          </a:p>
        </p:txBody>
      </p:sp>
      <p:sp>
        <p:nvSpPr>
          <p:cNvPr id="303" name="Caption"/>
          <p:cNvSpPr txBox="1"/>
          <p:nvPr/>
        </p:nvSpPr>
        <p:spPr>
          <a:xfrm>
            <a:off x="1532775" y="8650000"/>
            <a:ext cx="13400000" cy="120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buNone/>
            </a:pPr>
            <a:r>
              <a:rPr lang="en-US" sz="3000" b="0">
                <a:solidFill>
                  <a:srgbClr val="000000"/>
                </a:solidFill>
                <a:latin typeface="Montserrat"/>
                <a:cs typeface="Montserrat"/>
              </a:rPr>
              <a:t>Preliminary Final 2026 IRP — published June 18, 2026</a:t>
            </a:r>
          </a:p>
        </p:txBody>
      </p:sp>
      <p:pic>
        <p:nvPicPr>
          <p:cNvPr id="304" name="TVA Cover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768559" y="1750000"/>
            <a:ext cx="7109091" cy="9200000"/>
          </a:xfrm>
          <a:prstGeom prst="rect">
            <a:avLst/>
          </a:prstGeom>
          <a:ln w="12700" cap="flat" cmpd="sng">
            <a:solidFill>
              <a:srgbClr val="C9C9C9"/>
            </a:solidFill>
            <a:prstDash val="solid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itle"/>
          <p:cNvSpPr txBox="1"/>
          <p:nvPr/>
        </p:nvSpPr>
        <p:spPr>
          <a:xfrm>
            <a:off x="1532775" y="800000"/>
            <a:ext cx="21300000" cy="140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buNone/>
            </a:pPr>
            <a:r>
              <a:rPr lang="en-US" sz="6400" b="1">
                <a:solidFill>
                  <a:srgbClr val="1297CC"/>
                </a:solidFill>
                <a:latin typeface="Montserrat"/>
                <a:cs typeface="Montserrat"/>
              </a:rPr>
              <a:t>Evolving U.S. Energy Policy</a:t>
            </a:r>
          </a:p>
        </p:txBody>
      </p:sp>
      <p:sp>
        <p:nvSpPr>
          <p:cNvPr id="410" name="Circle1"/>
          <p:cNvSpPr/>
          <p:nvPr/>
        </p:nvSpPr>
        <p:spPr>
          <a:xfrm>
            <a:off x="1532775" y="3700000"/>
            <a:ext cx="1200000" cy="1200000"/>
          </a:xfrm>
          <a:prstGeom prst="ellipse">
            <a:avLst/>
          </a:prstGeom>
          <a:solidFill>
            <a:srgbClr val="1297CC"/>
          </a:solidFill>
          <a:ln>
            <a:noFill/>
          </a:ln>
        </p:spPr>
        <p:txBody>
          <a:bodyPr wrap="square" lIns="0" tIns="0" rIns="0" bIns="0" anchor="ctr" anchorCtr="1">
            <a:noAutofit/>
          </a:bodyPr>
          <a:lstStyle/>
          <a:p>
            <a:pPr algn="ctr">
              <a:buNone/>
            </a:pPr>
            <a:r>
              <a:rPr lang="en-US" sz="5400" b="1">
                <a:solidFill>
                  <a:srgbClr val="FFFFFF"/>
                </a:solidFill>
                <a:latin typeface="Montserrat"/>
                <a:cs typeface="Montserrat"/>
              </a:rPr>
              <a:t>1</a:t>
            </a:r>
          </a:p>
        </p:txBody>
      </p:sp>
      <p:sp>
        <p:nvSpPr>
          <p:cNvPr id="411" name="Text1"/>
          <p:cNvSpPr txBox="1"/>
          <p:nvPr/>
        </p:nvSpPr>
        <p:spPr>
          <a:xfrm>
            <a:off x="3150000" y="2800000"/>
            <a:ext cx="20050000" cy="3000000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l">
              <a:spcAft>
                <a:spcPts val="700"/>
              </a:spcAft>
              <a:buNone/>
            </a:pPr>
            <a:r>
              <a:rPr lang="en-US" sz="3800" b="1">
                <a:solidFill>
                  <a:srgbClr val="1297CC"/>
                </a:solidFill>
                <a:latin typeface="Montserrat"/>
                <a:cs typeface="Montserrat"/>
              </a:rPr>
              <a:t>National Energy Emergency Declared</a:t>
            </a:r>
          </a:p>
          <a:p>
            <a:pPr algn="l">
              <a:lnSpc>
                <a:spcPct val="102000"/>
              </a:lnSpc>
              <a:buNone/>
            </a:pPr>
            <a:r>
              <a:rPr lang="en-US" sz="3100" b="0">
                <a:solidFill>
                  <a:srgbClr val="000000"/>
                </a:solidFill>
                <a:latin typeface="Arial"/>
                <a:cs typeface="Arial"/>
              </a:rPr>
              <a:t>Executive Order 14156 (January 20, 2025) formally declared a national energy emergency, reframing federal policy around expanded fossil fuel production.</a:t>
            </a:r>
          </a:p>
        </p:txBody>
      </p:sp>
      <p:sp>
        <p:nvSpPr>
          <p:cNvPr id="420" name="Circle2"/>
          <p:cNvSpPr/>
          <p:nvPr/>
        </p:nvSpPr>
        <p:spPr>
          <a:xfrm>
            <a:off x="1532775" y="6950000"/>
            <a:ext cx="1200000" cy="1200000"/>
          </a:xfrm>
          <a:prstGeom prst="ellipse">
            <a:avLst/>
          </a:prstGeom>
          <a:solidFill>
            <a:srgbClr val="1297CC"/>
          </a:solidFill>
          <a:ln>
            <a:noFill/>
          </a:ln>
        </p:spPr>
        <p:txBody>
          <a:bodyPr wrap="square" lIns="0" tIns="0" rIns="0" bIns="0" anchor="ctr" anchorCtr="1">
            <a:noAutofit/>
          </a:bodyPr>
          <a:lstStyle/>
          <a:p>
            <a:pPr algn="ctr">
              <a:buNone/>
            </a:pPr>
            <a:r>
              <a:rPr lang="en-US" sz="5400" b="1">
                <a:solidFill>
                  <a:srgbClr val="FFFFFF"/>
                </a:solidFill>
                <a:latin typeface="Montserrat"/>
                <a:cs typeface="Montserrat"/>
              </a:rPr>
              <a:t>2</a:t>
            </a:r>
          </a:p>
        </p:txBody>
      </p:sp>
      <p:sp>
        <p:nvSpPr>
          <p:cNvPr id="421" name="Text2"/>
          <p:cNvSpPr txBox="1"/>
          <p:nvPr/>
        </p:nvSpPr>
        <p:spPr>
          <a:xfrm>
            <a:off x="3150000" y="6050000"/>
            <a:ext cx="20050000" cy="3000000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l">
              <a:spcAft>
                <a:spcPts val="700"/>
              </a:spcAft>
              <a:buNone/>
            </a:pPr>
            <a:r>
              <a:rPr lang="en-US" sz="3800" b="1">
                <a:solidFill>
                  <a:srgbClr val="1297CC"/>
                </a:solidFill>
                <a:latin typeface="Montserrat"/>
                <a:cs typeface="Montserrat"/>
              </a:rPr>
              <a:t>EPA Regulatory Rollbacks</a:t>
            </a:r>
          </a:p>
          <a:p>
            <a:pPr algn="l">
              <a:lnSpc>
                <a:spcPct val="102000"/>
              </a:lnSpc>
              <a:buNone/>
            </a:pPr>
            <a:r>
              <a:rPr lang="en-US" sz="3100" b="0">
                <a:solidFill>
                  <a:srgbClr val="000000"/>
                </a:solidFill>
                <a:latin typeface="Arial"/>
                <a:cs typeface="Arial"/>
              </a:rPr>
              <a:t>EPA moved to repeal all power-sector greenhouse gas standards under Clean Air Act Section 111 (the “2024 GHG Rule”) and let states extend coal wastewater (ELG) compliance deadlines.</a:t>
            </a:r>
          </a:p>
        </p:txBody>
      </p:sp>
      <p:sp>
        <p:nvSpPr>
          <p:cNvPr id="430" name="Circle3"/>
          <p:cNvSpPr/>
          <p:nvPr/>
        </p:nvSpPr>
        <p:spPr>
          <a:xfrm>
            <a:off x="1532775" y="10200000"/>
            <a:ext cx="1200000" cy="1200000"/>
          </a:xfrm>
          <a:prstGeom prst="ellipse">
            <a:avLst/>
          </a:prstGeom>
          <a:solidFill>
            <a:srgbClr val="1297CC"/>
          </a:solidFill>
          <a:ln>
            <a:noFill/>
          </a:ln>
        </p:spPr>
        <p:txBody>
          <a:bodyPr wrap="square" lIns="0" tIns="0" rIns="0" bIns="0" anchor="ctr" anchorCtr="1">
            <a:noAutofit/>
          </a:bodyPr>
          <a:lstStyle/>
          <a:p>
            <a:pPr algn="ctr">
              <a:buNone/>
            </a:pPr>
            <a:r>
              <a:rPr lang="en-US" sz="5400" b="1">
                <a:solidFill>
                  <a:srgbClr val="FFFFFF"/>
                </a:solidFill>
                <a:latin typeface="Montserrat"/>
                <a:cs typeface="Montserrat"/>
              </a:rPr>
              <a:t>3</a:t>
            </a:r>
          </a:p>
        </p:txBody>
      </p:sp>
      <p:sp>
        <p:nvSpPr>
          <p:cNvPr id="431" name="Text3"/>
          <p:cNvSpPr txBox="1"/>
          <p:nvPr/>
        </p:nvSpPr>
        <p:spPr>
          <a:xfrm>
            <a:off x="3150000" y="9300000"/>
            <a:ext cx="20050000" cy="3000000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l">
              <a:spcAft>
                <a:spcPts val="700"/>
              </a:spcAft>
              <a:buNone/>
            </a:pPr>
            <a:r>
              <a:rPr lang="en-US" sz="3800" b="1">
                <a:solidFill>
                  <a:srgbClr val="1297CC"/>
                </a:solidFill>
                <a:latin typeface="Montserrat"/>
                <a:cs typeface="Montserrat"/>
              </a:rPr>
              <a:t>One Big Beautiful Bill Act (July 4, 2025)</a:t>
            </a:r>
          </a:p>
          <a:p>
            <a:pPr algn="l">
              <a:lnSpc>
                <a:spcPct val="102000"/>
              </a:lnSpc>
              <a:buNone/>
            </a:pPr>
            <a:r>
              <a:rPr lang="en-US" sz="3100" b="0">
                <a:solidFill>
                  <a:srgbClr val="000000"/>
                </a:solidFill>
                <a:latin typeface="Arial"/>
                <a:cs typeface="Arial"/>
              </a:rPr>
              <a:t>Rewrote investment tax credits for renewables, storage, and nuclear. Every IRP scenario now bakes in its higher clean-energy cost impacts.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Title"/>
          <p:cNvSpPr txBox="1"/>
          <p:nvPr/>
        </p:nvSpPr>
        <p:spPr>
          <a:xfrm>
            <a:off x="1532775" y="800000"/>
            <a:ext cx="21300000" cy="140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buNone/>
            </a:pPr>
            <a:r>
              <a:rPr lang="en-US" sz="6400" b="1">
                <a:solidFill>
                  <a:srgbClr val="1297CC"/>
                </a:solidFill>
                <a:latin typeface="Montserrat"/>
                <a:cs typeface="Montserrat"/>
              </a:rPr>
              <a:t>TVA’s Planned Resource Additions, 2027–2040</a:t>
            </a:r>
          </a:p>
        </p:txBody>
      </p:sp>
      <p:pic>
        <p:nvPicPr>
          <p:cNvPr id="502" name="MW Chart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38825" y="2950000"/>
            <a:ext cx="18500000" cy="7286000"/>
          </a:xfrm>
          <a:prstGeom prst="rect">
            <a:avLst/>
          </a:prstGeom>
        </p:spPr>
      </p:pic>
      <p:sp>
        <p:nvSpPr>
          <p:cNvPr id="503" name="Takeaway"/>
          <p:cNvSpPr txBox="1"/>
          <p:nvPr/>
        </p:nvSpPr>
        <p:spPr>
          <a:xfrm>
            <a:off x="2938825" y="10500000"/>
            <a:ext cx="18500000" cy="160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spcAft>
                <a:spcPts val="500"/>
              </a:spcAft>
              <a:buNone/>
            </a:pPr>
            <a:r>
              <a:rPr lang="en-US" sz="2900" b="1">
                <a:solidFill>
                  <a:srgbClr val="000000"/>
                </a:solidFill>
                <a:latin typeface="Montserrat"/>
                <a:cs typeface="Montserrat"/>
              </a:rPr>
              <a:t>Gas (Combined Cycle + Combustion Turbine) dominates planned additions, while solar, wind, storage, and efficiency occupy far smaller ranges.</a:t>
            </a:r>
          </a:p>
          <a:p>
            <a:pPr algn="l">
              <a:buNone/>
            </a:pPr>
            <a:r>
              <a:rPr lang="en-US" sz="2200" b="0" i="1">
                <a:solidFill>
                  <a:srgbClr val="808080"/>
                </a:solidFill>
                <a:latin typeface="Arial"/>
                <a:cs typeface="Arial"/>
              </a:rPr>
              <a:t>Source: TVA Preliminary Final 2026 IRP, Executive Summary, p. ES-11.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Title"/>
          <p:cNvSpPr txBox="1"/>
          <p:nvPr/>
        </p:nvSpPr>
        <p:spPr>
          <a:xfrm>
            <a:off x="1532775" y="750000"/>
            <a:ext cx="21300000" cy="130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buNone/>
            </a:pPr>
            <a:r>
              <a:rPr lang="en-US" sz="6400" b="1">
                <a:solidFill>
                  <a:srgbClr val="1297CC"/>
                </a:solidFill>
                <a:latin typeface="Montserrat"/>
                <a:cs typeface="Montserrat"/>
              </a:rPr>
              <a:t>What Changed: 2024 Draft → 2026 IRP</a:t>
            </a:r>
          </a:p>
        </p:txBody>
      </p:sp>
      <p:graphicFrame>
        <p:nvGraphicFramePr>
          <p:cNvPr id="602" name="Comparison Table"/>
          <p:cNvGraphicFramePr/>
          <p:nvPr/>
        </p:nvGraphicFramePr>
        <p:xfrm>
          <a:off x="1532775" y="2350000"/>
          <a:ext cx="21300000" cy="9480000"/>
        </p:xfrm>
        <a:graphic>
          <a:graphicData uri="http://schemas.openxmlformats.org/drawingml/2006/table">
            <a:tbl>
              <a:tblPr firstRow="1" bandRow="1"/>
              <a:tblGrid>
                <a:gridCol w="86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l"/>
                      <a:r>
                        <a:rPr lang="en-US" sz="265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Metric</a:t>
                      </a:r>
                    </a:p>
                  </a:txBody>
                  <a:tcPr marL="150000" marR="150000" marT="80000" marB="80000" anchor="ctr">
                    <a:solidFill>
                      <a:srgbClr val="1297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5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2024 Draft</a:t>
                      </a:r>
                    </a:p>
                  </a:txBody>
                  <a:tcPr marL="150000" marR="150000" marT="80000" marB="80000" anchor="ctr">
                    <a:solidFill>
                      <a:srgbClr val="1297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5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2026 Preliminary Final</a:t>
                      </a:r>
                    </a:p>
                  </a:txBody>
                  <a:tcPr marL="150000" marR="150000" marT="80000" marB="80000" anchor="ctr">
                    <a:solidFill>
                      <a:srgbClr val="1297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0000">
                <a:tc>
                  <a:txBody>
                    <a:bodyPr/>
                    <a:lstStyle/>
                    <a:p>
                      <a:pPr algn="l"/>
                      <a:r>
                        <a:rPr lang="en-US" sz="2500" b="1">
                          <a:solidFill>
                            <a:srgbClr val="000000"/>
                          </a:solidFill>
                          <a:latin typeface="Montserrat"/>
                          <a:cs typeface="Montserrat"/>
                        </a:rPr>
                        <a:t>Renewables added by 2040</a:t>
                      </a:r>
                    </a:p>
                  </a:txBody>
                  <a:tcPr marL="150000" marR="150000" marT="80000" marB="80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b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~3.6–30 GW</a:t>
                      </a:r>
                    </a:p>
                  </a:txBody>
                  <a:tcPr marL="150000" marR="150000" marT="80000" marB="80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b="1">
                          <a:solidFill>
                            <a:srgbClr val="0E5C7A"/>
                          </a:solidFill>
                          <a:latin typeface="Arial"/>
                          <a:cs typeface="Arial"/>
                        </a:rPr>
                        <a:t>~1.7–4.7 GW  (ceiling cut ~6×)</a:t>
                      </a:r>
                    </a:p>
                  </a:txBody>
                  <a:tcPr marL="150000" marR="150000" marT="80000" marB="80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0000">
                <a:tc>
                  <a:txBody>
                    <a:bodyPr/>
                    <a:lstStyle/>
                    <a:p>
                      <a:pPr algn="l"/>
                      <a:r>
                        <a:rPr lang="en-US" sz="2500" b="1">
                          <a:solidFill>
                            <a:srgbClr val="000000"/>
                          </a:solidFill>
                          <a:latin typeface="Montserrat"/>
                          <a:cs typeface="Montserrat"/>
                        </a:rPr>
                        <a:t>Efficiency + demand response</a:t>
                      </a:r>
                    </a:p>
                  </a:txBody>
                  <a:tcPr marL="150000" marR="150000" marT="80000" marB="80000" anchor="ctr">
                    <a:solidFill>
                      <a:srgbClr val="F0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b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Broader range</a:t>
                      </a:r>
                    </a:p>
                  </a:txBody>
                  <a:tcPr marL="150000" marR="150000" marT="80000" marB="80000" anchor="ctr">
                    <a:solidFill>
                      <a:srgbClr val="F0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b="1">
                          <a:solidFill>
                            <a:srgbClr val="0E5C7A"/>
                          </a:solidFill>
                          <a:latin typeface="Arial"/>
                          <a:cs typeface="Arial"/>
                        </a:rPr>
                        <a:t>Ceiling cut 60–70%</a:t>
                      </a:r>
                    </a:p>
                  </a:txBody>
                  <a:tcPr marL="150000" marR="150000" marT="80000" marB="80000" anchor="ctr">
                    <a:solidFill>
                      <a:srgbClr val="F0F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0000">
                <a:tc>
                  <a:txBody>
                    <a:bodyPr/>
                    <a:lstStyle/>
                    <a:p>
                      <a:pPr algn="l"/>
                      <a:r>
                        <a:rPr lang="en-US" sz="2500" b="1">
                          <a:solidFill>
                            <a:srgbClr val="000000"/>
                          </a:solidFill>
                          <a:latin typeface="Montserrat"/>
                          <a:cs typeface="Montserrat"/>
                        </a:rPr>
                        <a:t>Gas added by 2040</a:t>
                      </a:r>
                    </a:p>
                  </a:txBody>
                  <a:tcPr marL="150000" marR="150000" marT="80000" marB="80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b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~3.5–13.2 GW</a:t>
                      </a:r>
                    </a:p>
                  </a:txBody>
                  <a:tcPr marL="150000" marR="150000" marT="80000" marB="80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b="1">
                          <a:solidFill>
                            <a:srgbClr val="0E5C7A"/>
                          </a:solidFill>
                          <a:latin typeface="Arial"/>
                          <a:cs typeface="Arial"/>
                        </a:rPr>
                        <a:t>~7.2–16.7 GW  (floor doubled)</a:t>
                      </a:r>
                    </a:p>
                  </a:txBody>
                  <a:tcPr marL="150000" marR="150000" marT="80000" marB="80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0000">
                <a:tc>
                  <a:txBody>
                    <a:bodyPr/>
                    <a:lstStyle/>
                    <a:p>
                      <a:pPr algn="l"/>
                      <a:r>
                        <a:rPr lang="en-US" sz="2500" b="1">
                          <a:solidFill>
                            <a:srgbClr val="000000"/>
                          </a:solidFill>
                          <a:latin typeface="Montserrat"/>
                          <a:cs typeface="Montserrat"/>
                        </a:rPr>
                        <a:t>Gas annual build limits</a:t>
                      </a:r>
                    </a:p>
                  </a:txBody>
                  <a:tcPr marL="150000" marR="150000" marT="80000" marB="80000" anchor="ctr">
                    <a:solidFill>
                      <a:srgbClr val="F0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b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CC 2,860 / CT 1,768 MW/yr</a:t>
                      </a:r>
                    </a:p>
                  </a:txBody>
                  <a:tcPr marL="150000" marR="150000" marT="80000" marB="80000" anchor="ctr">
                    <a:solidFill>
                      <a:srgbClr val="F0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b="1">
                          <a:solidFill>
                            <a:srgbClr val="0E5C7A"/>
                          </a:solidFill>
                          <a:latin typeface="Arial"/>
                          <a:cs typeface="Arial"/>
                        </a:rPr>
                        <a:t>Removed entirely</a:t>
                      </a:r>
                    </a:p>
                  </a:txBody>
                  <a:tcPr marL="150000" marR="150000" marT="80000" marB="80000" anchor="ctr">
                    <a:solidFill>
                      <a:srgbClr val="F0F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0000">
                <a:tc>
                  <a:txBody>
                    <a:bodyPr/>
                    <a:lstStyle/>
                    <a:p>
                      <a:pPr algn="l"/>
                      <a:r>
                        <a:rPr lang="en-US" sz="2500" b="1">
                          <a:solidFill>
                            <a:srgbClr val="000000"/>
                          </a:solidFill>
                          <a:latin typeface="Montserrat"/>
                          <a:cs typeface="Montserrat"/>
                        </a:rPr>
                        <a:t>Coal trajectory</a:t>
                      </a:r>
                    </a:p>
                  </a:txBody>
                  <a:tcPr marL="150000" marR="150000" marT="80000" marB="80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b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Ambiguous; EPA pressure</a:t>
                      </a:r>
                    </a:p>
                  </a:txBody>
                  <a:tcPr marL="150000" marR="150000" marT="80000" marB="80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b="1">
                          <a:solidFill>
                            <a:srgbClr val="0E5C7A"/>
                          </a:solidFill>
                          <a:latin typeface="Arial"/>
                          <a:cs typeface="Arial"/>
                        </a:rPr>
                        <a:t>Operate through ~2040 (explicit)</a:t>
                      </a:r>
                    </a:p>
                  </a:txBody>
                  <a:tcPr marL="150000" marR="150000" marT="80000" marB="80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00000">
                <a:tc>
                  <a:txBody>
                    <a:bodyPr/>
                    <a:lstStyle/>
                    <a:p>
                      <a:pPr algn="l"/>
                      <a:r>
                        <a:rPr lang="en-US" sz="2500" b="1">
                          <a:solidFill>
                            <a:srgbClr val="000000"/>
                          </a:solidFill>
                          <a:latin typeface="Montserrat"/>
                          <a:cs typeface="Montserrat"/>
                        </a:rPr>
                        <a:t>Reference demand, 2035</a:t>
                      </a:r>
                    </a:p>
                  </a:txBody>
                  <a:tcPr marL="150000" marR="150000" marT="80000" marB="80000" anchor="ctr">
                    <a:solidFill>
                      <a:srgbClr val="F0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b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~180 TWh</a:t>
                      </a:r>
                    </a:p>
                  </a:txBody>
                  <a:tcPr marL="150000" marR="150000" marT="80000" marB="80000" anchor="ctr">
                    <a:solidFill>
                      <a:srgbClr val="F0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b="1">
                          <a:solidFill>
                            <a:srgbClr val="0E5C7A"/>
                          </a:solidFill>
                          <a:latin typeface="Arial"/>
                          <a:cs typeface="Arial"/>
                        </a:rPr>
                        <a:t>~196 TWh  (+9.2%)</a:t>
                      </a:r>
                    </a:p>
                  </a:txBody>
                  <a:tcPr marL="150000" marR="150000" marT="80000" marB="80000" anchor="ctr">
                    <a:solidFill>
                      <a:srgbClr val="F0F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00000">
                <a:tc>
                  <a:txBody>
                    <a:bodyPr/>
                    <a:lstStyle/>
                    <a:p>
                      <a:pPr algn="l"/>
                      <a:r>
                        <a:rPr lang="en-US" sz="2500" b="1">
                          <a:solidFill>
                            <a:srgbClr val="000000"/>
                          </a:solidFill>
                          <a:latin typeface="Montserrat"/>
                          <a:cs typeface="Montserrat"/>
                        </a:rPr>
                        <a:t>CO₂ average (reference case)</a:t>
                      </a:r>
                    </a:p>
                  </a:txBody>
                  <a:tcPr marL="150000" marR="150000" marT="80000" marB="80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b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~34 Mt/yr</a:t>
                      </a:r>
                    </a:p>
                  </a:txBody>
                  <a:tcPr marL="150000" marR="150000" marT="80000" marB="80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b="1">
                          <a:solidFill>
                            <a:srgbClr val="0E5C7A"/>
                          </a:solidFill>
                          <a:latin typeface="Arial"/>
                          <a:cs typeface="Arial"/>
                        </a:rPr>
                        <a:t>~52 Mt/yr  (+53%)</a:t>
                      </a:r>
                    </a:p>
                  </a:txBody>
                  <a:tcPr marL="150000" marR="150000" marT="80000" marB="80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t701"/>
          <p:cNvSpPr txBox="1"/>
          <p:nvPr/>
        </p:nvSpPr>
        <p:spPr>
          <a:xfrm>
            <a:off x="1532775" y="800000"/>
            <a:ext cx="21300000" cy="130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buNone/>
            </a:pPr>
            <a:r>
              <a:rPr lang="en-US" sz="6400" b="1">
                <a:solidFill>
                  <a:srgbClr val="1297CC"/>
                </a:solidFill>
                <a:latin typeface="Montserrat"/>
                <a:cs typeface="Montserrat"/>
              </a:rPr>
              <a:t>Gas Up, Coal Extended</a:t>
            </a:r>
          </a:p>
        </p:txBody>
      </p:sp>
      <p:cxnSp>
        <p:nvCxnSpPr>
          <p:cNvPr id="702" name="Divider"/>
          <p:cNvCxnSpPr/>
          <p:nvPr/>
        </p:nvCxnSpPr>
        <p:spPr>
          <a:xfrm>
            <a:off x="12300000" y="2650000"/>
            <a:ext cx="0" cy="8600000"/>
          </a:xfrm>
          <a:prstGeom prst="straightConnector1">
            <a:avLst/>
          </a:prstGeom>
          <a:ln w="12700">
            <a:solidFill>
              <a:srgbClr val="D9D9D9"/>
            </a:solidFill>
          </a:ln>
        </p:spPr>
      </p:cxnSp>
      <p:sp>
        <p:nvSpPr>
          <p:cNvPr id="710" name="t710"/>
          <p:cNvSpPr txBox="1"/>
          <p:nvPr/>
        </p:nvSpPr>
        <p:spPr>
          <a:xfrm>
            <a:off x="1532775" y="2600000"/>
            <a:ext cx="10400000" cy="75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buNone/>
            </a:pPr>
            <a:r>
              <a:rPr lang="en-US" sz="3200" b="1">
                <a:solidFill>
                  <a:srgbClr val="4AAAF4"/>
                </a:solidFill>
                <a:latin typeface="Montserrat"/>
                <a:cs typeface="Montserrat"/>
              </a:rPr>
              <a:t>GAS GENERATION</a:t>
            </a:r>
          </a:p>
        </p:txBody>
      </p:sp>
      <p:sp>
        <p:nvSpPr>
          <p:cNvPr id="711" name="t711"/>
          <p:cNvSpPr txBox="1"/>
          <p:nvPr/>
        </p:nvSpPr>
        <p:spPr>
          <a:xfrm>
            <a:off x="1532775" y="3350000"/>
            <a:ext cx="10400000" cy="240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buNone/>
            </a:pPr>
            <a:r>
              <a:rPr lang="en-US" sz="14000" b="1">
                <a:solidFill>
                  <a:srgbClr val="1297CC"/>
                </a:solidFill>
                <a:latin typeface="Montserrat"/>
                <a:cs typeface="Montserrat"/>
              </a:rPr>
              <a:t>2×</a:t>
            </a:r>
          </a:p>
        </p:txBody>
      </p:sp>
      <p:sp>
        <p:nvSpPr>
          <p:cNvPr id="712" name="t712"/>
          <p:cNvSpPr txBox="1"/>
          <p:nvPr/>
        </p:nvSpPr>
        <p:spPr>
          <a:xfrm>
            <a:off x="1532775" y="6050000"/>
            <a:ext cx="10400000" cy="150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buNone/>
            </a:pPr>
            <a:r>
              <a:rPr lang="en-US" sz="3200" b="1">
                <a:solidFill>
                  <a:srgbClr val="000000"/>
                </a:solidFill>
                <a:latin typeface="Montserrat"/>
                <a:cs typeface="Montserrat"/>
              </a:rPr>
              <a:t>Gas floor doubled by 2040  (~3.5 → ~7.2 GW)</a:t>
            </a:r>
          </a:p>
        </p:txBody>
      </p:sp>
      <p:sp>
        <p:nvSpPr>
          <p:cNvPr id="730" name="Bullets"/>
          <p:cNvSpPr txBox="1"/>
          <p:nvPr/>
        </p:nvSpPr>
        <p:spPr>
          <a:xfrm>
            <a:off x="1532775" y="7900000"/>
            <a:ext cx="10400000" cy="520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marL="470000" indent="-470000" algn="l">
              <a:lnSpc>
                <a:spcPct val="104000"/>
              </a:lnSpc>
              <a:spcAft>
                <a:spcPts val="1400"/>
              </a:spcAft>
              <a:buClr>
                <a:srgbClr val="1297CC"/>
              </a:buClr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"/>
                <a:cs typeface="Arial"/>
              </a:rPr>
              <a:t>2.15 GW gas CC + 1.87 GW gas CT hard-coded by 2030</a:t>
            </a:r>
          </a:p>
          <a:p>
            <a:pPr marL="470000" indent="-470000" algn="l">
              <a:lnSpc>
                <a:spcPct val="104000"/>
              </a:lnSpc>
              <a:spcAft>
                <a:spcPts val="1400"/>
              </a:spcAft>
              <a:buClr>
                <a:srgbClr val="1297CC"/>
              </a:buClr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"/>
                <a:cs typeface="Arial"/>
              </a:rPr>
              <a:t>Annual gas build limits removed entirely</a:t>
            </a:r>
          </a:p>
          <a:p>
            <a:pPr marL="470000" indent="-470000" algn="l">
              <a:lnSpc>
                <a:spcPct val="104000"/>
              </a:lnSpc>
              <a:spcAft>
                <a:spcPts val="1400"/>
              </a:spcAft>
              <a:buClr>
                <a:srgbClr val="1297CC"/>
              </a:buClr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"/>
                <a:cs typeface="Arial"/>
              </a:rPr>
              <a:t>Ceiling rises to ~16.7 GW of gas additions by 2040</a:t>
            </a:r>
          </a:p>
        </p:txBody>
      </p:sp>
      <p:sp>
        <p:nvSpPr>
          <p:cNvPr id="720" name="t720"/>
          <p:cNvSpPr txBox="1"/>
          <p:nvPr/>
        </p:nvSpPr>
        <p:spPr>
          <a:xfrm>
            <a:off x="12900000" y="2600000"/>
            <a:ext cx="10400000" cy="75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buNone/>
            </a:pPr>
            <a:r>
              <a:rPr lang="en-US" sz="3200" b="1">
                <a:solidFill>
                  <a:srgbClr val="4AAAF4"/>
                </a:solidFill>
                <a:latin typeface="Montserrat"/>
                <a:cs typeface="Montserrat"/>
              </a:rPr>
              <a:t>COAL</a:t>
            </a:r>
          </a:p>
        </p:txBody>
      </p:sp>
      <p:sp>
        <p:nvSpPr>
          <p:cNvPr id="721" name="t721"/>
          <p:cNvSpPr txBox="1"/>
          <p:nvPr/>
        </p:nvSpPr>
        <p:spPr>
          <a:xfrm>
            <a:off x="12900000" y="3350000"/>
            <a:ext cx="10400000" cy="240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buNone/>
            </a:pPr>
            <a:r>
              <a:rPr lang="en-US" sz="12000" b="1">
                <a:solidFill>
                  <a:srgbClr val="1297CC"/>
                </a:solidFill>
                <a:latin typeface="Montserrat"/>
                <a:cs typeface="Montserrat"/>
              </a:rPr>
              <a:t>~2040</a:t>
            </a:r>
          </a:p>
        </p:txBody>
      </p:sp>
      <p:sp>
        <p:nvSpPr>
          <p:cNvPr id="722" name="t722"/>
          <p:cNvSpPr txBox="1"/>
          <p:nvPr/>
        </p:nvSpPr>
        <p:spPr>
          <a:xfrm>
            <a:off x="12900000" y="6050000"/>
            <a:ext cx="10400000" cy="150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buNone/>
            </a:pPr>
            <a:r>
              <a:rPr lang="en-US" sz="3200" b="1">
                <a:solidFill>
                  <a:srgbClr val="000000"/>
                </a:solidFill>
                <a:latin typeface="Montserrat"/>
                <a:cs typeface="Montserrat"/>
              </a:rPr>
              <a:t>Coal now runs through ~2040</a:t>
            </a:r>
          </a:p>
        </p:txBody>
      </p:sp>
      <p:sp>
        <p:nvSpPr>
          <p:cNvPr id="740" name="Bullets"/>
          <p:cNvSpPr txBox="1"/>
          <p:nvPr/>
        </p:nvSpPr>
        <p:spPr>
          <a:xfrm>
            <a:off x="12900000" y="7900000"/>
            <a:ext cx="10400000" cy="520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marL="470000" indent="-470000" algn="l">
              <a:lnSpc>
                <a:spcPct val="104000"/>
              </a:lnSpc>
              <a:spcAft>
                <a:spcPts val="1400"/>
              </a:spcAft>
              <a:buClr>
                <a:srgbClr val="1297CC"/>
              </a:buClr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"/>
                <a:cs typeface="Arial"/>
              </a:rPr>
              <a:t>Continued operation is an explicit IRP recommendation</a:t>
            </a:r>
          </a:p>
          <a:p>
            <a:pPr marL="470000" indent="-470000" algn="l">
              <a:lnSpc>
                <a:spcPct val="104000"/>
              </a:lnSpc>
              <a:spcAft>
                <a:spcPts val="1400"/>
              </a:spcAft>
              <a:buClr>
                <a:srgbClr val="1297CC"/>
              </a:buClr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"/>
                <a:cs typeface="Arial"/>
              </a:rPr>
              <a:t>Retirements hard-coded at ~2040 in the reference case</a:t>
            </a:r>
          </a:p>
          <a:p>
            <a:pPr marL="470000" indent="-470000" algn="l">
              <a:lnSpc>
                <a:spcPct val="104000"/>
              </a:lnSpc>
              <a:spcAft>
                <a:spcPts val="1400"/>
              </a:spcAft>
              <a:buClr>
                <a:srgbClr val="1297CC"/>
              </a:buClr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"/>
                <a:cs typeface="Arial"/>
              </a:rPr>
              <a:t>Justified to “reduce system cost and reliability risk”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t801"/>
          <p:cNvSpPr txBox="1"/>
          <p:nvPr/>
        </p:nvSpPr>
        <p:spPr>
          <a:xfrm>
            <a:off x="1532775" y="800000"/>
            <a:ext cx="21300000" cy="130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buNone/>
            </a:pPr>
            <a:r>
              <a:rPr lang="en-US" sz="6400" b="1">
                <a:solidFill>
                  <a:srgbClr val="1297CC"/>
                </a:solidFill>
                <a:latin typeface="Montserrat"/>
                <a:cs typeface="Montserrat"/>
              </a:rPr>
              <a:t>Renewables &amp; Efficiency Down</a:t>
            </a:r>
          </a:p>
        </p:txBody>
      </p:sp>
      <p:sp>
        <p:nvSpPr>
          <p:cNvPr id="810" name="t810"/>
          <p:cNvSpPr txBox="1"/>
          <p:nvPr/>
        </p:nvSpPr>
        <p:spPr>
          <a:xfrm>
            <a:off x="1532775" y="2950000"/>
            <a:ext cx="6800000" cy="240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>
              <a:buNone/>
            </a:pPr>
            <a:r>
              <a:rPr lang="en-US" sz="5600" b="1">
                <a:solidFill>
                  <a:srgbClr val="0E5C7A"/>
                </a:solidFill>
                <a:latin typeface="Arial"/>
                <a:cs typeface="Arial"/>
              </a:rPr>
              <a:t>▼ </a:t>
            </a:r>
            <a:r>
              <a:rPr lang="en-US" sz="10500" b="1">
                <a:solidFill>
                  <a:srgbClr val="0E5C7A"/>
                </a:solidFill>
                <a:latin typeface="Montserrat"/>
                <a:cs typeface="Montserrat"/>
              </a:rPr>
              <a:t>6×</a:t>
            </a:r>
          </a:p>
        </p:txBody>
      </p:sp>
      <p:sp>
        <p:nvSpPr>
          <p:cNvPr id="820" name="t820"/>
          <p:cNvSpPr txBox="1"/>
          <p:nvPr/>
        </p:nvSpPr>
        <p:spPr>
          <a:xfrm>
            <a:off x="1532775" y="5500000"/>
            <a:ext cx="6800000" cy="190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>
              <a:buNone/>
            </a:pPr>
            <a:r>
              <a:rPr lang="en-US" sz="3200" b="1">
                <a:solidFill>
                  <a:srgbClr val="000000"/>
                </a:solidFill>
                <a:latin typeface="Montserrat"/>
                <a:cs typeface="Montserrat"/>
              </a:rPr>
              <a:t>Renewables ceiling cut by 2040</a:t>
            </a:r>
          </a:p>
        </p:txBody>
      </p:sp>
      <p:sp>
        <p:nvSpPr>
          <p:cNvPr id="830" name="t830"/>
          <p:cNvSpPr txBox="1"/>
          <p:nvPr/>
        </p:nvSpPr>
        <p:spPr>
          <a:xfrm>
            <a:off x="1532775" y="6650000"/>
            <a:ext cx="6800000" cy="90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>
              <a:buNone/>
            </a:pPr>
            <a:r>
              <a:rPr lang="en-US" sz="2700" b="0">
                <a:solidFill>
                  <a:srgbClr val="595959"/>
                </a:solidFill>
                <a:latin typeface="Arial"/>
                <a:cs typeface="Arial"/>
              </a:rPr>
              <a:t>(~30 → ~4.7 GW)</a:t>
            </a:r>
          </a:p>
        </p:txBody>
      </p:sp>
      <p:sp>
        <p:nvSpPr>
          <p:cNvPr id="811" name="t811"/>
          <p:cNvSpPr txBox="1"/>
          <p:nvPr/>
        </p:nvSpPr>
        <p:spPr>
          <a:xfrm>
            <a:off x="8788825" y="2950000"/>
            <a:ext cx="6800000" cy="240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>
              <a:buNone/>
            </a:pPr>
            <a:r>
              <a:rPr lang="en-US" sz="5600" b="1">
                <a:solidFill>
                  <a:srgbClr val="0E5C7A"/>
                </a:solidFill>
                <a:latin typeface="Arial"/>
                <a:cs typeface="Arial"/>
              </a:rPr>
              <a:t>▼ </a:t>
            </a:r>
            <a:r>
              <a:rPr lang="en-US" sz="10500" b="1">
                <a:solidFill>
                  <a:srgbClr val="0E5C7A"/>
                </a:solidFill>
                <a:latin typeface="Montserrat"/>
                <a:cs typeface="Montserrat"/>
              </a:rPr>
              <a:t>~50%</a:t>
            </a:r>
          </a:p>
        </p:txBody>
      </p:sp>
      <p:sp>
        <p:nvSpPr>
          <p:cNvPr id="821" name="t821"/>
          <p:cNvSpPr txBox="1"/>
          <p:nvPr/>
        </p:nvSpPr>
        <p:spPr>
          <a:xfrm>
            <a:off x="8788825" y="5500000"/>
            <a:ext cx="6800000" cy="190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>
              <a:buNone/>
            </a:pPr>
            <a:r>
              <a:rPr lang="en-US" sz="3200" b="1">
                <a:solidFill>
                  <a:srgbClr val="000000"/>
                </a:solidFill>
                <a:latin typeface="Montserrat"/>
                <a:cs typeface="Montserrat"/>
              </a:rPr>
              <a:t>Storage ceiling cut by 2040</a:t>
            </a:r>
          </a:p>
        </p:txBody>
      </p:sp>
      <p:sp>
        <p:nvSpPr>
          <p:cNvPr id="812" name="t812"/>
          <p:cNvSpPr txBox="1"/>
          <p:nvPr/>
        </p:nvSpPr>
        <p:spPr>
          <a:xfrm>
            <a:off x="16044875" y="2950000"/>
            <a:ext cx="6800000" cy="240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>
              <a:buNone/>
            </a:pPr>
            <a:r>
              <a:rPr lang="en-US" sz="5600" b="1">
                <a:solidFill>
                  <a:srgbClr val="0E5C7A"/>
                </a:solidFill>
                <a:latin typeface="Arial"/>
                <a:cs typeface="Arial"/>
              </a:rPr>
              <a:t>▼ </a:t>
            </a:r>
            <a:r>
              <a:rPr lang="en-US" sz="10500" b="1">
                <a:solidFill>
                  <a:srgbClr val="0E5C7A"/>
                </a:solidFill>
                <a:latin typeface="Montserrat"/>
                <a:cs typeface="Montserrat"/>
              </a:rPr>
              <a:t>60–70%</a:t>
            </a:r>
          </a:p>
        </p:txBody>
      </p:sp>
      <p:sp>
        <p:nvSpPr>
          <p:cNvPr id="822" name="t822"/>
          <p:cNvSpPr txBox="1"/>
          <p:nvPr/>
        </p:nvSpPr>
        <p:spPr>
          <a:xfrm>
            <a:off x="16044875" y="5500000"/>
            <a:ext cx="6800000" cy="190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>
              <a:buNone/>
            </a:pPr>
            <a:r>
              <a:rPr lang="en-US" sz="3200" b="1">
                <a:solidFill>
                  <a:srgbClr val="000000"/>
                </a:solidFill>
                <a:latin typeface="Montserrat"/>
                <a:cs typeface="Montserrat"/>
              </a:rPr>
              <a:t>Efficiency + demand response</a:t>
            </a:r>
          </a:p>
        </p:txBody>
      </p:sp>
      <p:sp>
        <p:nvSpPr>
          <p:cNvPr id="832" name="t832"/>
          <p:cNvSpPr txBox="1"/>
          <p:nvPr/>
        </p:nvSpPr>
        <p:spPr>
          <a:xfrm>
            <a:off x="16044875" y="6650000"/>
            <a:ext cx="6800000" cy="90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>
              <a:buNone/>
            </a:pPr>
            <a:r>
              <a:rPr lang="en-US" sz="2700" b="0">
                <a:solidFill>
                  <a:srgbClr val="595959"/>
                </a:solidFill>
                <a:latin typeface="Arial"/>
                <a:cs typeface="Arial"/>
              </a:rPr>
              <a:t>ceiling cut by 2040</a:t>
            </a:r>
          </a:p>
        </p:txBody>
      </p:sp>
      <p:sp>
        <p:nvSpPr>
          <p:cNvPr id="890" name="CostCard"/>
          <p:cNvSpPr/>
          <p:nvPr/>
        </p:nvSpPr>
        <p:spPr>
          <a:xfrm>
            <a:off x="1532775" y="9100000"/>
            <a:ext cx="21300000" cy="2050000"/>
          </a:xfrm>
          <a:prstGeom prst="roundRect">
            <a:avLst>
              <a:gd name="adj" fmla="val 6000"/>
            </a:avLst>
          </a:prstGeom>
          <a:solidFill>
            <a:srgbClr val="F0F4F7"/>
          </a:solidFill>
          <a:ln>
            <a:noFill/>
          </a:ln>
        </p:spPr>
        <p:txBody>
          <a:bodyPr wrap="square" lIns="550000" tIns="150000" rIns="550000" bIns="150000" anchor="ctr">
            <a:no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3100" b="1">
                <a:solidFill>
                  <a:srgbClr val="1297CC"/>
                </a:solidFill>
                <a:latin typeface="Montserrat"/>
                <a:cs typeface="Montserrat"/>
              </a:rPr>
              <a:t>Costs made it worse:  </a:t>
            </a:r>
            <a:r>
              <a:rPr lang="en-US" sz="3100" b="0">
                <a:solidFill>
                  <a:srgbClr val="000000"/>
                </a:solidFill>
                <a:latin typeface="Arial"/>
                <a:cs typeface="Arial"/>
              </a:rPr>
              <a:t>4-hour battery capital costs rose +88%, and post-ITC solar is ~2.5× more expensive than the 2024 Draft assumed.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t901"/>
          <p:cNvSpPr txBox="1"/>
          <p:nvPr/>
        </p:nvSpPr>
        <p:spPr>
          <a:xfrm>
            <a:off x="1532775" y="800000"/>
            <a:ext cx="21300000" cy="130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buNone/>
            </a:pPr>
            <a:r>
              <a:rPr lang="en-US" sz="5600" b="1">
                <a:solidFill>
                  <a:srgbClr val="1297CC"/>
                </a:solidFill>
                <a:latin typeface="Montserrat"/>
                <a:cs typeface="Montserrat"/>
              </a:rPr>
              <a:t>The Bottom Line: Higher Costs &amp; Higher Emissions</a:t>
            </a:r>
          </a:p>
        </p:txBody>
      </p:sp>
      <p:sp>
        <p:nvSpPr>
          <p:cNvPr id="910" name="t910"/>
          <p:cNvSpPr txBox="1"/>
          <p:nvPr/>
        </p:nvSpPr>
        <p:spPr>
          <a:xfrm>
            <a:off x="1532775" y="2800000"/>
            <a:ext cx="10400000" cy="220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buNone/>
            </a:pPr>
            <a:r>
              <a:rPr lang="en-US" sz="5800" b="1">
                <a:solidFill>
                  <a:srgbClr val="0E5C7A"/>
                </a:solidFill>
                <a:latin typeface="Arial"/>
                <a:cs typeface="Arial"/>
              </a:rPr>
              <a:t>▲ </a:t>
            </a:r>
            <a:r>
              <a:rPr lang="en-US" sz="12000" b="1">
                <a:solidFill>
                  <a:srgbClr val="0E5C7A"/>
                </a:solidFill>
                <a:latin typeface="Montserrat"/>
                <a:cs typeface="Montserrat"/>
              </a:rPr>
              <a:t>+53%</a:t>
            </a:r>
          </a:p>
        </p:txBody>
      </p:sp>
      <p:sp>
        <p:nvSpPr>
          <p:cNvPr id="911" name="t911"/>
          <p:cNvSpPr txBox="1"/>
          <p:nvPr/>
        </p:nvSpPr>
        <p:spPr>
          <a:xfrm>
            <a:off x="1532775" y="5200000"/>
            <a:ext cx="10400000" cy="160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buNone/>
            </a:pPr>
            <a:r>
              <a:rPr lang="en-US" sz="3200" b="1">
                <a:solidFill>
                  <a:srgbClr val="000000"/>
                </a:solidFill>
                <a:latin typeface="Montserrat"/>
                <a:cs typeface="Montserrat"/>
              </a:rPr>
              <a:t>CO₂ emissions, reference-case average</a:t>
            </a:r>
          </a:p>
        </p:txBody>
      </p:sp>
      <p:sp>
        <p:nvSpPr>
          <p:cNvPr id="912" name="t912"/>
          <p:cNvSpPr txBox="1"/>
          <p:nvPr/>
        </p:nvSpPr>
        <p:spPr>
          <a:xfrm>
            <a:off x="1532775" y="6650000"/>
            <a:ext cx="10400000" cy="80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buNone/>
            </a:pPr>
            <a:r>
              <a:rPr lang="en-US" sz="2700" b="0">
                <a:solidFill>
                  <a:srgbClr val="595959"/>
                </a:solidFill>
                <a:latin typeface="Arial"/>
                <a:cs typeface="Arial"/>
              </a:rPr>
              <a:t>vs. 2024 Draft (~34 → ~52 Mt/yr)</a:t>
            </a:r>
          </a:p>
        </p:txBody>
      </p:sp>
      <p:sp>
        <p:nvSpPr>
          <p:cNvPr id="920" name="t920"/>
          <p:cNvSpPr txBox="1"/>
          <p:nvPr/>
        </p:nvSpPr>
        <p:spPr>
          <a:xfrm>
            <a:off x="12900000" y="2800000"/>
            <a:ext cx="10400000" cy="220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buNone/>
            </a:pPr>
            <a:r>
              <a:rPr lang="en-US" sz="5800" b="1">
                <a:solidFill>
                  <a:srgbClr val="0E5C7A"/>
                </a:solidFill>
                <a:latin typeface="Arial"/>
                <a:cs typeface="Arial"/>
              </a:rPr>
              <a:t>▲ </a:t>
            </a:r>
            <a:r>
              <a:rPr lang="en-US" sz="12000" b="1">
                <a:solidFill>
                  <a:srgbClr val="0E5C7A"/>
                </a:solidFill>
                <a:latin typeface="Montserrat"/>
                <a:cs typeface="Montserrat"/>
              </a:rPr>
              <a:t>+23–35%</a:t>
            </a:r>
          </a:p>
        </p:txBody>
      </p:sp>
      <p:sp>
        <p:nvSpPr>
          <p:cNvPr id="921" name="t921"/>
          <p:cNvSpPr txBox="1"/>
          <p:nvPr/>
        </p:nvSpPr>
        <p:spPr>
          <a:xfrm>
            <a:off x="12900000" y="5200000"/>
            <a:ext cx="10400000" cy="160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buNone/>
            </a:pPr>
            <a:r>
              <a:rPr lang="en-US" sz="3200" b="1">
                <a:solidFill>
                  <a:srgbClr val="000000"/>
                </a:solidFill>
                <a:latin typeface="Montserrat"/>
                <a:cs typeface="Montserrat"/>
              </a:rPr>
              <a:t>Total revenue requirements (system cost)</a:t>
            </a:r>
          </a:p>
        </p:txBody>
      </p:sp>
      <p:sp>
        <p:nvSpPr>
          <p:cNvPr id="922" name="t922"/>
          <p:cNvSpPr txBox="1"/>
          <p:nvPr/>
        </p:nvSpPr>
        <p:spPr>
          <a:xfrm>
            <a:off x="12900000" y="6650000"/>
            <a:ext cx="10400000" cy="80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l">
              <a:buNone/>
            </a:pPr>
            <a:r>
              <a:rPr lang="en-US" sz="2700" b="0">
                <a:solidFill>
                  <a:srgbClr val="595959"/>
                </a:solidFill>
                <a:latin typeface="Arial"/>
                <a:cs typeface="Arial"/>
              </a:rPr>
              <a:t>vs. 2024 Draft; +9–19% load-normalized</a:t>
            </a:r>
          </a:p>
        </p:txBody>
      </p:sp>
      <p:sp>
        <p:nvSpPr>
          <p:cNvPr id="930" name="Bullets"/>
          <p:cNvSpPr txBox="1"/>
          <p:nvPr/>
        </p:nvSpPr>
        <p:spPr>
          <a:xfrm>
            <a:off x="1532775" y="8100000"/>
            <a:ext cx="21300000" cy="520000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marL="470000" indent="-470000" algn="l">
              <a:lnSpc>
                <a:spcPct val="104000"/>
              </a:lnSpc>
              <a:spcAft>
                <a:spcPts val="1400"/>
              </a:spcAft>
              <a:buClr>
                <a:srgbClr val="1297CC"/>
              </a:buClr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Arial"/>
                <a:cs typeface="Arial"/>
              </a:rPr>
              <a:t>Capital costs rose across the board: batteries +88%, gas CC +49%, solar PPA +55%</a:t>
            </a:r>
          </a:p>
          <a:p>
            <a:pPr marL="470000" indent="-470000" algn="l">
              <a:lnSpc>
                <a:spcPct val="104000"/>
              </a:lnSpc>
              <a:spcAft>
                <a:spcPts val="1400"/>
              </a:spcAft>
              <a:buClr>
                <a:srgbClr val="1297CC"/>
              </a:buClr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Arial"/>
                <a:cs typeface="Arial"/>
              </a:rPr>
              <a:t>Near-term additions (2027–2030) are hard-coded gas and solar</a:t>
            </a:r>
          </a:p>
          <a:p>
            <a:pPr marL="470000" indent="-470000" algn="l">
              <a:lnSpc>
                <a:spcPct val="104000"/>
              </a:lnSpc>
              <a:spcAft>
                <a:spcPts val="1400"/>
              </a:spcAft>
              <a:buClr>
                <a:srgbClr val="1297CC"/>
              </a:buClr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Arial"/>
                <a:cs typeface="Arial"/>
              </a:rPr>
              <a:t>The model cannot select new resources until 2031 — just as load growth peaks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898</Words>
  <Application>Microsoft Office PowerPoint</Application>
  <PresentationFormat>Custom</PresentationFormat>
  <Paragraphs>116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Montserrat</vt:lpstr>
      <vt:lpstr>Montserrat Medium</vt:lpstr>
      <vt:lpstr>Arial</vt:lpstr>
      <vt:lpstr>Century Gothic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Allison Gonzalez</cp:lastModifiedBy>
  <cp:revision>1</cp:revision>
  <dcterms:modified xsi:type="dcterms:W3CDTF">2026-07-10T01:46:10Z</dcterms:modified>
</cp:coreProperties>
</file>